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72" r:id="rId6"/>
    <p:sldId id="274" r:id="rId7"/>
    <p:sldId id="275" r:id="rId8"/>
    <p:sldId id="277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9" r:id="rId17"/>
    <p:sldId id="290" r:id="rId18"/>
    <p:sldId id="292" r:id="rId19"/>
    <p:sldId id="287" r:id="rId20"/>
    <p:sldId id="291" r:id="rId21"/>
    <p:sldId id="284" r:id="rId22"/>
    <p:sldId id="293" r:id="rId23"/>
    <p:sldId id="286" r:id="rId24"/>
    <p:sldId id="28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CB98FE-5847-4827-A0E4-503C3FBC6913}">
          <p14:sldIdLst>
            <p14:sldId id="257"/>
            <p14:sldId id="272"/>
            <p14:sldId id="274"/>
            <p14:sldId id="275"/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9"/>
            <p14:sldId id="290"/>
            <p14:sldId id="292"/>
            <p14:sldId id="287"/>
            <p14:sldId id="291"/>
            <p14:sldId id="284"/>
            <p14:sldId id="293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>
      <p:cViewPr varScale="1">
        <p:scale>
          <a:sx n="89" d="100"/>
          <a:sy n="89" d="100"/>
        </p:scale>
        <p:origin x="562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1/17/2018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1/17/2018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1/17/2018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CRYPTOSYSTEM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Rivest–Shamir–</a:t>
            </a:r>
            <a:r>
              <a:rPr lang="en-US" dirty="0" err="1" smtClean="0"/>
              <a:t>AdlEman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620688"/>
            <a:ext cx="4062942" cy="1296144"/>
          </a:xfrm>
        </p:spPr>
        <p:txBody>
          <a:bodyPr/>
          <a:lstStyle/>
          <a:p>
            <a:r>
              <a:rPr lang="en-US" dirty="0" smtClean="0"/>
              <a:t>The Picture Says it all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301140" y="1916832"/>
            <a:ext cx="2633032" cy="39604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on the Cloud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Drive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Google Photos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</a:t>
            </a:r>
            <a:r>
              <a:rPr lang="en-US" dirty="0" smtClean="0"/>
              <a:t>Banking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Emails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Personal Data on 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Home </a:t>
            </a:r>
            <a:r>
              <a:rPr lang="en-US" dirty="0" smtClean="0"/>
              <a:t>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Our Data is Waiting to </a:t>
            </a:r>
            <a:r>
              <a:rPr lang="en-US" dirty="0"/>
              <a:t>B</a:t>
            </a:r>
            <a:r>
              <a:rPr lang="en-US" dirty="0" smtClean="0"/>
              <a:t>e Encrypted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25" y="2069198"/>
            <a:ext cx="3925254" cy="3655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09" y="2147778"/>
            <a:ext cx="4780929" cy="3498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1916832"/>
            <a:ext cx="6552727" cy="3948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2069198"/>
            <a:ext cx="6667500" cy="3495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1524791"/>
            <a:ext cx="8219471" cy="47358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018031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TO OUR ENCRYPTION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2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764704"/>
            <a:ext cx="4062942" cy="1214264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2204865"/>
            <a:ext cx="4062942" cy="316835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Election of Prime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Calculating the Modulus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Calculation of </a:t>
            </a:r>
            <a:r>
              <a:rPr lang="az-Cyrl-AZ" dirty="0" smtClean="0"/>
              <a:t>Ф</a:t>
            </a:r>
            <a:r>
              <a:rPr lang="en-US" dirty="0" smtClean="0"/>
              <a:t>(n)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Finding the Encryption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Finding the Decryption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Encryption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Decryption Function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1299180"/>
            <a:ext cx="2546207" cy="4290060"/>
          </a:xfrm>
        </p:spPr>
      </p:pic>
    </p:spTree>
    <p:extLst>
      <p:ext uri="{BB962C8B-B14F-4D97-AF65-F5344CB8AC3E}">
        <p14:creationId xmlns:p14="http://schemas.microsoft.com/office/powerpoint/2010/main" val="327527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97868" y="1977777"/>
            <a:ext cx="4062942" cy="2800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Choose two Prime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Construct their Product that is </a:t>
            </a:r>
            <a:endParaRPr lang="en-US" sz="2400" dirty="0"/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 = P*Q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Finding </a:t>
            </a:r>
            <a:r>
              <a:rPr lang="az-Cyrl-AZ" sz="2400" dirty="0"/>
              <a:t>Ф</a:t>
            </a:r>
            <a:r>
              <a:rPr lang="en-US" sz="2400" dirty="0"/>
              <a:t>(n</a:t>
            </a:r>
            <a:r>
              <a:rPr lang="en-US" sz="2400" dirty="0" smtClean="0"/>
              <a:t>)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az-Cyrl-AZ" sz="2400" dirty="0"/>
              <a:t>Ф</a:t>
            </a:r>
            <a:r>
              <a:rPr lang="en-US" sz="2400" dirty="0"/>
              <a:t>(n</a:t>
            </a:r>
            <a:r>
              <a:rPr lang="en-US" sz="2400" dirty="0" smtClean="0"/>
              <a:t>) = (P-1)*(Q-1)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69" y="1492250"/>
            <a:ext cx="5676900" cy="3771900"/>
          </a:xfrm>
        </p:spPr>
      </p:pic>
    </p:spTree>
    <p:extLst>
      <p:ext uri="{BB962C8B-B14F-4D97-AF65-F5344CB8AC3E}">
        <p14:creationId xmlns:p14="http://schemas.microsoft.com/office/powerpoint/2010/main" val="35551313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218882" y="1484784"/>
                <a:ext cx="4062942" cy="40324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Generation of an Encryption Key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1 &lt; e &lt; </a:t>
                </a:r>
                <a:r>
                  <a:rPr lang="az-Cyrl-AZ" dirty="0" smtClean="0"/>
                  <a:t>Ф</a:t>
                </a:r>
                <a:r>
                  <a:rPr lang="en-US" dirty="0"/>
                  <a:t>(n</a:t>
                </a:r>
                <a:r>
                  <a:rPr lang="en-US" dirty="0" smtClean="0"/>
                  <a:t>) 	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*e should be co prime of </a:t>
                </a:r>
                <a:r>
                  <a:rPr lang="az-Cyrl-AZ" dirty="0"/>
                  <a:t>Ф</a:t>
                </a:r>
                <a:r>
                  <a:rPr lang="en-US" dirty="0"/>
                  <a:t>(n</a:t>
                </a:r>
                <a:r>
                  <a:rPr lang="en-US" dirty="0" smtClean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Generation of Decryption Key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d*e mod n =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Encryption Function</a:t>
                </a:r>
              </a:p>
              <a:p>
                <a:pPr marL="952393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Decryption Function</a:t>
                </a:r>
                <a:endParaRPr lang="en-US" dirty="0"/>
              </a:p>
              <a:p>
                <a:pPr marL="895243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218882" y="1484784"/>
                <a:ext cx="4062942" cy="4032448"/>
              </a:xfrm>
              <a:blipFill rotWithShape="0">
                <a:blip r:embed="rId2"/>
                <a:stretch>
                  <a:fillRect l="-601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19" y="1487487"/>
            <a:ext cx="5715000" cy="3781425"/>
          </a:xfrm>
        </p:spPr>
      </p:pic>
    </p:spTree>
    <p:extLst>
      <p:ext uri="{BB962C8B-B14F-4D97-AF65-F5344CB8AC3E}">
        <p14:creationId xmlns:p14="http://schemas.microsoft.com/office/powerpoint/2010/main" val="2860954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The Flowchart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49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3852" y="404664"/>
            <a:ext cx="8938472" cy="2764335"/>
          </a:xfrm>
        </p:spPr>
        <p:txBody>
          <a:bodyPr/>
          <a:lstStyle/>
          <a:p>
            <a:r>
              <a:rPr lang="en-GB" dirty="0" smtClean="0"/>
              <a:t>Flow Chart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556" y="-24274"/>
            <a:ext cx="15625736" cy="7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To The Example Of RSA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Cryptosystem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476672"/>
            <a:ext cx="4062942" cy="92722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1403896"/>
            <a:ext cx="4062942" cy="47683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Choose two Different prime Numbers, Enter the Text you want to Encrypt</a:t>
            </a:r>
          </a:p>
          <a:p>
            <a:r>
              <a:rPr lang="en-US" sz="4400" dirty="0" smtClean="0"/>
              <a:t>	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Let the Program Handle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Picture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Public Key 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Modulus 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Private Key 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Encryption 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Decryption 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4" y="476672"/>
            <a:ext cx="5853148" cy="604867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4" y="476672"/>
            <a:ext cx="5997164" cy="6048672"/>
          </a:xfrm>
        </p:spPr>
      </p:pic>
    </p:spTree>
    <p:extLst>
      <p:ext uri="{BB962C8B-B14F-4D97-AF65-F5344CB8AC3E}">
        <p14:creationId xmlns:p14="http://schemas.microsoft.com/office/powerpoint/2010/main" val="32445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Code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The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610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IMPORTANCE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Cryptosystem</a:t>
            </a:r>
          </a:p>
        </p:txBody>
      </p:sp>
    </p:spTree>
    <p:extLst>
      <p:ext uri="{BB962C8B-B14F-4D97-AF65-F5344CB8AC3E}">
        <p14:creationId xmlns:p14="http://schemas.microsoft.com/office/powerpoint/2010/main" val="31301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8148" y="980728"/>
            <a:ext cx="5112568" cy="252028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LIMITATIONS</a:t>
            </a:r>
            <a:br>
              <a:rPr lang="en-US" sz="7200" dirty="0" smtClean="0"/>
            </a:b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2284" y="3501008"/>
            <a:ext cx="2664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WHAAT?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32" y="116632"/>
            <a:ext cx="5715000" cy="66675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3539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196752"/>
            <a:ext cx="4062942" cy="1079128"/>
          </a:xfrm>
        </p:spPr>
        <p:txBody>
          <a:bodyPr/>
          <a:lstStyle/>
          <a:p>
            <a:r>
              <a:rPr lang="en-US" dirty="0" smtClean="0"/>
              <a:t>Limitations of RSA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53852" y="2341984"/>
            <a:ext cx="4062942" cy="29592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Speed to Solve is slower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is meant for Big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Using Primes that are very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 smaller than 95 if you want to Encrypt all the Printable ASCIIs.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05" y="1196752"/>
            <a:ext cx="5479660" cy="410445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225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584200"/>
            <a:ext cx="4062942" cy="2438400"/>
          </a:xfrm>
        </p:spPr>
        <p:txBody>
          <a:bodyPr/>
          <a:lstStyle/>
          <a:p>
            <a:r>
              <a:rPr lang="en-US" dirty="0"/>
              <a:t>tomb of the nobleman </a:t>
            </a:r>
            <a:r>
              <a:rPr lang="en-US" dirty="0" err="1"/>
              <a:t>Khnumhotep</a:t>
            </a:r>
            <a:r>
              <a:rPr lang="en-US" dirty="0"/>
              <a:t>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3212976"/>
            <a:ext cx="4062942" cy="193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nscription </a:t>
            </a:r>
            <a:r>
              <a:rPr lang="en-US" dirty="0"/>
              <a:t>carved around 1900 </a:t>
            </a:r>
            <a:r>
              <a:rPr lang="en-US" dirty="0" smtClean="0"/>
              <a:t>BC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of unusual</a:t>
            </a:r>
            <a:r>
              <a:rPr lang="en-US" dirty="0"/>
              <a:t> hieroglyphic </a:t>
            </a:r>
            <a:r>
              <a:rPr lang="en-US" dirty="0" smtClean="0"/>
              <a:t>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r="9102"/>
          <a:stretch>
            <a:fillRect/>
          </a:stretch>
        </p:blipFill>
        <p:spPr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071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40" y="624244"/>
            <a:ext cx="4062942" cy="2438400"/>
          </a:xfrm>
        </p:spPr>
        <p:txBody>
          <a:bodyPr/>
          <a:lstStyle/>
          <a:p>
            <a:r>
              <a:rPr lang="en-US" dirty="0"/>
              <a:t>"Arthshashtra", a classic work on statecraft written by </a:t>
            </a:r>
            <a:r>
              <a:rPr lang="en-US" dirty="0" smtClean="0"/>
              <a:t>KautIlya</a:t>
            </a:r>
            <a:r>
              <a:rPr lang="en-US" dirty="0"/>
              <a:t>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27615" y="3573016"/>
            <a:ext cx="4062942" cy="19304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escribes </a:t>
            </a:r>
            <a:r>
              <a:rPr lang="en-US" dirty="0"/>
              <a:t>the espionage service in India 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entions </a:t>
            </a:r>
            <a:r>
              <a:rPr lang="en-US" dirty="0"/>
              <a:t>giving assignments to spies in "secret </a:t>
            </a:r>
            <a:r>
              <a:rPr lang="en-US" dirty="0" smtClean="0"/>
              <a:t>writing“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ounds </a:t>
            </a:r>
            <a:r>
              <a:rPr lang="en-US" dirty="0"/>
              <a:t>like an ancient version of James Bond?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116632"/>
            <a:ext cx="6336704" cy="64337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73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Come: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Heroes</a:t>
            </a:r>
          </a:p>
          <a:p>
            <a:r>
              <a:rPr lang="en-US" dirty="0" smtClean="0"/>
              <a:t>Julius Caesar</a:t>
            </a:r>
          </a:p>
          <a:p>
            <a:r>
              <a:rPr lang="en-US" dirty="0"/>
              <a:t>Rivest–Shamir–</a:t>
            </a:r>
            <a:r>
              <a:rPr lang="en-US" dirty="0" err="1"/>
              <a:t>AdlEman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98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441705"/>
            <a:ext cx="4062942" cy="2438400"/>
          </a:xfrm>
        </p:spPr>
        <p:txBody>
          <a:bodyPr/>
          <a:lstStyle/>
          <a:p>
            <a:r>
              <a:rPr lang="en-US" dirty="0" smtClean="0"/>
              <a:t>Caesar’s Cipher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3212976"/>
            <a:ext cx="4062942" cy="193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convey secret messages to his army </a:t>
            </a:r>
            <a:r>
              <a:rPr lang="en-US" dirty="0" smtClean="0"/>
              <a:t>generals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variant used by Caesar was a shift by 3 </a:t>
            </a:r>
            <a:r>
              <a:rPr lang="en-US" dirty="0" smtClean="0"/>
              <a:t>cipher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548680"/>
            <a:ext cx="5938033" cy="58708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98173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980728"/>
            <a:ext cx="4062942" cy="2438400"/>
          </a:xfrm>
        </p:spPr>
        <p:txBody>
          <a:bodyPr/>
          <a:lstStyle/>
          <a:p>
            <a:r>
              <a:rPr lang="en-US" dirty="0"/>
              <a:t>Ron </a:t>
            </a:r>
            <a:r>
              <a:rPr lang="en-US" dirty="0" smtClean="0"/>
              <a:t>Rivest</a:t>
            </a:r>
            <a:br>
              <a:rPr lang="en-US" dirty="0" smtClean="0"/>
            </a:br>
            <a:r>
              <a:rPr lang="en-US" dirty="0" smtClean="0"/>
              <a:t>Adi Shamir</a:t>
            </a:r>
            <a:br>
              <a:rPr lang="en-US" dirty="0" smtClean="0"/>
            </a:br>
            <a:r>
              <a:rPr lang="en-US" dirty="0" smtClean="0"/>
              <a:t>Leonard Adelman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THE R.S.A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3717032"/>
            <a:ext cx="4062942" cy="26642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Practical Public Key Cryptosystem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Two Different Keys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Private (Decryption)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(Encryption)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Large Prime Numbers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980728"/>
            <a:ext cx="6495678" cy="511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179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TOWARDS THE IMPORTANCE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CRYPTOSYSTEM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91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584200"/>
            <a:ext cx="4062942" cy="1295152"/>
          </a:xfrm>
        </p:spPr>
        <p:txBody>
          <a:bodyPr/>
          <a:lstStyle/>
          <a:p>
            <a:r>
              <a:rPr lang="en-US" dirty="0" smtClean="0"/>
              <a:t>Simple Answer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18882" y="2204864"/>
            <a:ext cx="4062942" cy="396733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you want anyone to be able to read your emails</a:t>
            </a:r>
            <a:r>
              <a:rPr lang="en-US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about access your bank account when they need a little extra cash</a:t>
            </a:r>
            <a:r>
              <a:rPr lang="en-US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Maybe even gallivant around pretending to be you on the Internet? 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Doesn't sound too good? Well this is where cryptography comes in. </a:t>
            </a:r>
            <a:br>
              <a:rPr lang="en-US" dirty="0"/>
            </a:br>
            <a:endParaRPr lang="en-US" dirty="0"/>
          </a:p>
        </p:txBody>
      </p:sp>
      <p:pic>
        <p:nvPicPr>
          <p:cNvPr id="5" name="Why Encryption Matter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4332" y="1052736"/>
            <a:ext cx="6562472" cy="4038377"/>
          </a:xfrm>
        </p:spPr>
      </p:pic>
    </p:spTree>
    <p:extLst>
      <p:ext uri="{BB962C8B-B14F-4D97-AF65-F5344CB8AC3E}">
        <p14:creationId xmlns:p14="http://schemas.microsoft.com/office/powerpoint/2010/main" val="2907317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1871</TotalTime>
  <Words>298</Words>
  <Application>Microsoft Office PowerPoint</Application>
  <PresentationFormat>Custom</PresentationFormat>
  <Paragraphs>92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Wingdings</vt:lpstr>
      <vt:lpstr>Tech 16x9</vt:lpstr>
      <vt:lpstr>CRYPTOSYSTEM</vt:lpstr>
      <vt:lpstr>BACKGROUND AND IMPORTANCE</vt:lpstr>
      <vt:lpstr>tomb of the nobleman Khnumhotep II</vt:lpstr>
      <vt:lpstr>"Arthshashtra", a classic work on statecraft written by KautIlya,</vt:lpstr>
      <vt:lpstr>Now Come:</vt:lpstr>
      <vt:lpstr>Caesar’s Cipher</vt:lpstr>
      <vt:lpstr>Ron Rivest Adi Shamir Leonard Adelman - THE R.S.A</vt:lpstr>
      <vt:lpstr>COMING TOWARDS THE IMPORTANCE</vt:lpstr>
      <vt:lpstr>Simple Answer</vt:lpstr>
      <vt:lpstr>The Picture Says it all</vt:lpstr>
      <vt:lpstr>COMING TO OUR ENCRYPTION TECHNIQUE</vt:lpstr>
      <vt:lpstr>Algorithm</vt:lpstr>
      <vt:lpstr>PowerPoint Presentation</vt:lpstr>
      <vt:lpstr>PowerPoint Presentation</vt:lpstr>
      <vt:lpstr>Let’s See The Flowchart</vt:lpstr>
      <vt:lpstr>Flow Chart</vt:lpstr>
      <vt:lpstr>Coming To The Example Of RSA</vt:lpstr>
      <vt:lpstr>Example</vt:lpstr>
      <vt:lpstr>Working Code Demo</vt:lpstr>
      <vt:lpstr>LIMITATIONS </vt:lpstr>
      <vt:lpstr>Limitations of RSA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CRYPTOSYSTEM</dc:title>
  <dc:creator>Hafiz Mohammad Bin Qasim</dc:creator>
  <cp:lastModifiedBy>Rushmah Saleem</cp:lastModifiedBy>
  <cp:revision>46</cp:revision>
  <dcterms:created xsi:type="dcterms:W3CDTF">2018-01-14T09:02:46Z</dcterms:created>
  <dcterms:modified xsi:type="dcterms:W3CDTF">2018-01-17T07:34:48Z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